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5" r:id="rId3"/>
    <p:sldId id="262" r:id="rId4"/>
    <p:sldId id="263" r:id="rId5"/>
    <p:sldId id="264" r:id="rId6"/>
    <p:sldId id="266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14"/>
    <p:restoredTop sz="94634"/>
  </p:normalViewPr>
  <p:slideViewPr>
    <p:cSldViewPr snapToGrid="0" snapToObjects="1">
      <p:cViewPr varScale="1">
        <p:scale>
          <a:sx n="132" d="100"/>
          <a:sy n="132" d="100"/>
        </p:scale>
        <p:origin x="19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4CE81-6DFB-5F4A-9463-83F600305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BB6B7F-B830-A345-AEDB-7A72AC3C35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6045C-29CD-D04D-80C7-79503A3F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03A81-A9F9-4643-9C63-97892EC38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80D18-0FFE-8945-A0A2-64373F7A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26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13AE-4479-C748-904A-7BB6FA249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A8D7E7-B449-9244-968D-705DA09DB0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54CB4-CE82-754F-9578-5E3E57AE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EE710-631F-C446-A70D-02FC8F667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8C279-C4F3-9B41-AF55-87823147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94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42879-016D-BD4F-8AA0-0D5C4BE23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672AA9-AF01-964E-8521-67901E92F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F58EA-3DC9-CD49-AC03-812D9B70C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7E609-53F9-FD4E-9D39-34A45DDB2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55713-4E55-8145-8F0A-E2E1EDD33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2898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59044-DAC5-DD4E-AF26-44DBA7A38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C0F0-3DAA-D448-886B-B620BCFF2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F21C2-3E8A-0848-8A13-606D7C136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FFCFD-B18D-2040-BCE2-0E9CBF5B6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AE771-53AF-8241-ACE6-67990B71B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321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B7011-FBAA-2440-893C-005C70EC2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33285-D9D3-8A47-ABC4-0CABF8C3A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3F65E-34BB-774B-B08C-483ABAE03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2A77C-FC3C-4445-8F4F-C438B8CE8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E01AA-1B30-FB48-80EF-37E1484B0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885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BE531-D521-8645-8C1A-1914EE7E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EA3BD-A8BC-EC43-9F24-1E9B8A98C9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03005E-FED1-7C45-BC60-391BD358FB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A364DA-3BB8-314B-90D5-E82614065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F24985-1907-CE4D-A4F7-299772235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7D7D4-A5E4-524B-AD3E-148E716DA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718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AB61-7312-B748-94CF-49896EB7A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F8C25-423C-284B-9800-07B6D9BD7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7FB163-C9B1-A74B-8EC0-3671A0E42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677E03-4E6A-8B43-9026-C25961C8DF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A51F5B-FC57-254B-859B-CEE7FAE3D7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E1B937-13BC-4546-A5EB-1F7CB743F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7D489-3CE5-994D-8F7B-3EB32DD5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B26E5-51BF-5441-9382-157276F4C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060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C76BD-155D-D740-922C-284AA73FC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8FCAB5-54FA-474F-A9B0-793589930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DAE3D7-7E2A-694F-B3F2-C03FB02F1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BE3D8C-9915-724A-BC18-1E65B4330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749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98D2B-6175-D949-B755-CCF67FCD7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6486E-FED8-6946-86E5-2826F47BE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A2E45-C997-9847-8095-192B8164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765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EBDD6-16B3-A44B-AD09-3C40F06E2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C2D1E-0F4A-2640-A331-B9390C6FE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D954BF-A53F-444A-BDD0-906FC7892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44077-32B8-154F-A537-5783B9ACF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96EEF5-9BEA-604A-95DC-9D11EDFF8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4F51B-1BD1-D849-937A-A838C4E8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192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DB818-02BA-374D-B0DC-B3EBD4CC2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A7E2DB-20DF-D941-BC36-CE27989ED2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12322-FEA6-AA4C-8E90-D709D0DFC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7126F-9515-5A47-A0C4-11D6328D6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365BD-2893-AA48-A1A4-EB6033F6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02857-11B3-6B4E-B2E3-043F58318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5866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B5D52-6270-3B42-BAFE-0DBC67EAD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1571F0-30FF-E64B-82A7-F9CC8FBC1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E37DE-1EB3-9347-B8AC-0D274CACF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DA28-42A7-964C-8900-5B1627B847A2}" type="datetimeFigureOut">
              <a:rPr lang="en-GB" smtClean="0"/>
              <a:t>17/12/2020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1EA91-F203-2643-AF92-3C5B9193F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053C0-76E7-344E-A707-9E876B9A1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0831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kibana.mts.pri:5601/goto/9b62596eb48e316523eebb1956d11661" TargetMode="External"/><Relationship Id="rId2" Type="http://schemas.openxmlformats.org/officeDocument/2006/relationships/hyperlink" Target="http://kibana.mts.pri:5601/goto/47eed16e85d3322b4ff9e8840599e034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kibana.mts.pri:5601/goto/889bc279498b3a9193cfda70dec8dddc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1B51C30-05B3-0846-ACD4-BD650965567E}"/>
              </a:ext>
            </a:extLst>
          </p:cNvPr>
          <p:cNvCxnSpPr>
            <a:cxnSpLocks/>
          </p:cNvCxnSpPr>
          <p:nvPr/>
        </p:nvCxnSpPr>
        <p:spPr>
          <a:xfrm>
            <a:off x="506834" y="672279"/>
            <a:ext cx="113260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F59049B-F43D-904A-B11F-1EC46ABB2741}"/>
              </a:ext>
            </a:extLst>
          </p:cNvPr>
          <p:cNvSpPr txBox="1"/>
          <p:nvPr/>
        </p:nvSpPr>
        <p:spPr>
          <a:xfrm>
            <a:off x="506834" y="1018773"/>
            <a:ext cx="5591595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b="1" dirty="0"/>
              <a:t>DATA SAMPLES: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The Average/hour CPU consumption of the Oracle servers from October, 2020 and November, 2020.</a:t>
            </a:r>
          </a:p>
          <a:p>
            <a:endParaRPr lang="en-GB" sz="1000" dirty="0"/>
          </a:p>
          <a:p>
            <a:r>
              <a:rPr lang="en-GB" sz="1000" dirty="0"/>
              <a:t>Files: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racprod_cpu_2020_October.csv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racprod_cpu_2020_November.csv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endParaRPr lang="en-GB" sz="1000" dirty="0"/>
          </a:p>
          <a:p>
            <a:r>
              <a:rPr lang="en-GB" sz="1000" dirty="0"/>
              <a:t>Kibana: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By Host</a:t>
            </a:r>
            <a:endParaRPr lang="en" sz="1000" dirty="0">
              <a:hlinkClick r:id="rId2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" sz="1000" dirty="0">
                <a:hlinkClick r:id="rId2"/>
              </a:rPr>
              <a:t>Search: for exporting samples for data analysis</a:t>
            </a:r>
            <a:endParaRPr lang="e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" sz="1000" dirty="0">
                <a:hlinkClick r:id="rId3"/>
              </a:rPr>
              <a:t>Dashboard: CPU pct Usage per Host</a:t>
            </a:r>
            <a:endParaRPr lang="en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000" dirty="0"/>
              <a:t>By Database service: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s-ES" sz="1000" dirty="0">
                <a:hlinkClick r:id="rId4"/>
              </a:rPr>
              <a:t>ORA services cpu consumption</a:t>
            </a:r>
            <a:endParaRPr lang="en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000" dirty="0"/>
          </a:p>
          <a:p>
            <a:endParaRPr lang="en-GB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B0F1D1-4C74-D842-9243-A53306B65DD0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Oracle CPU analysis</a:t>
            </a:r>
          </a:p>
        </p:txBody>
      </p:sp>
    </p:spTree>
    <p:extLst>
      <p:ext uri="{BB962C8B-B14F-4D97-AF65-F5344CB8AC3E}">
        <p14:creationId xmlns:p14="http://schemas.microsoft.com/office/powerpoint/2010/main" val="1820408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55898D-75F0-1344-93BF-290D319AC359}"/>
              </a:ext>
            </a:extLst>
          </p:cNvPr>
          <p:cNvSpPr txBox="1"/>
          <p:nvPr/>
        </p:nvSpPr>
        <p:spPr>
          <a:xfrm>
            <a:off x="3697377" y="2198300"/>
            <a:ext cx="651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b="1" dirty="0"/>
              <a:t>October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BB0CD-33A6-B742-B65E-55D76345CFEA}"/>
              </a:ext>
            </a:extLst>
          </p:cNvPr>
          <p:cNvSpPr txBox="1"/>
          <p:nvPr/>
        </p:nvSpPr>
        <p:spPr>
          <a:xfrm>
            <a:off x="7728441" y="2189061"/>
            <a:ext cx="7906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b="1" dirty="0"/>
              <a:t>November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87D05-C9C3-D842-A083-E0085AF8729B}"/>
              </a:ext>
            </a:extLst>
          </p:cNvPr>
          <p:cNvSpPr/>
          <p:nvPr/>
        </p:nvSpPr>
        <p:spPr>
          <a:xfrm>
            <a:off x="3211692" y="2433221"/>
            <a:ext cx="162250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800" dirty="0"/>
              <a:t>NHA </a:t>
            </a:r>
            <a:r>
              <a:rPr lang="en" sz="800" dirty="0" err="1"/>
              <a:t>pct</a:t>
            </a:r>
            <a:r>
              <a:rPr lang="en" sz="800" dirty="0"/>
              <a:t> index - monthly: 0.5941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1A7761-BFC0-C94B-B515-A03EDC57D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420" y="2752251"/>
            <a:ext cx="2374900" cy="177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B52E3C-08FA-6D41-BCB9-B986D6EA4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2476" y="2743080"/>
            <a:ext cx="2374900" cy="177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5DCAB9A-B335-0C47-9412-4F0CC317E02E}"/>
              </a:ext>
            </a:extLst>
          </p:cNvPr>
          <p:cNvSpPr/>
          <p:nvPr/>
        </p:nvSpPr>
        <p:spPr>
          <a:xfrm>
            <a:off x="7312486" y="2433221"/>
            <a:ext cx="162250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800" dirty="0"/>
              <a:t>NHA </a:t>
            </a:r>
            <a:r>
              <a:rPr lang="en" sz="800" dirty="0" err="1"/>
              <a:t>pct</a:t>
            </a:r>
            <a:r>
              <a:rPr lang="en" sz="800" dirty="0"/>
              <a:t> index - monthly: </a:t>
            </a:r>
            <a:r>
              <a:rPr lang="en" sz="800" dirty="0">
                <a:solidFill>
                  <a:srgbClr val="FF0000"/>
                </a:solidFill>
              </a:rPr>
              <a:t>0.7000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3BA64F-142D-7947-BFB5-D28E21224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2725" y="4553398"/>
            <a:ext cx="3797300" cy="2070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8C213E-89AE-204B-834D-FC2F4FF6D2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2848" y="4553398"/>
            <a:ext cx="3797300" cy="20701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83D9CCD-1F2C-6E48-BC39-177CB6D1F8BA}"/>
              </a:ext>
            </a:extLst>
          </p:cNvPr>
          <p:cNvSpPr txBox="1"/>
          <p:nvPr/>
        </p:nvSpPr>
        <p:spPr>
          <a:xfrm>
            <a:off x="2331401" y="983106"/>
            <a:ext cx="7529197" cy="11541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i="1" u="sng" dirty="0">
                <a:solidFill>
                  <a:schemeClr val="bg1"/>
                </a:solidFill>
              </a:rPr>
              <a:t>NHA </a:t>
            </a:r>
            <a:r>
              <a:rPr lang="en-GB" i="1" u="sng" dirty="0" err="1">
                <a:solidFill>
                  <a:schemeClr val="bg1"/>
                </a:solidFill>
              </a:rPr>
              <a:t>pct</a:t>
            </a:r>
            <a:r>
              <a:rPr lang="en-GB" i="1" u="sng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GB" sz="1100" i="1" dirty="0">
                <a:solidFill>
                  <a:schemeClr val="bg1"/>
                </a:solidFill>
              </a:rPr>
              <a:t>(Non High Availability percentage)</a:t>
            </a:r>
            <a:r>
              <a:rPr lang="en-GB" i="1" u="sng" dirty="0">
                <a:solidFill>
                  <a:schemeClr val="bg1"/>
                </a:solidFill>
              </a:rPr>
              <a:t> </a:t>
            </a:r>
          </a:p>
          <a:p>
            <a:pPr algn="ctr"/>
            <a:endParaRPr lang="en-GB" sz="1100" i="1" dirty="0">
              <a:solidFill>
                <a:schemeClr val="bg1"/>
              </a:solidFill>
            </a:endParaRPr>
          </a:p>
          <a:p>
            <a:pPr algn="ctr"/>
            <a:r>
              <a:rPr lang="en-GB" sz="1100" i="1" dirty="0">
                <a:solidFill>
                  <a:schemeClr val="bg1"/>
                </a:solidFill>
              </a:rPr>
              <a:t>The percentage of the time that the sum of the load of the 2 servers is equal or higher than the 100% capacity of a single server</a:t>
            </a:r>
          </a:p>
          <a:p>
            <a:pPr algn="ctr"/>
            <a:endParaRPr lang="en-GB" sz="1100" i="1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741746-17A6-5442-A0E5-DE861AED45F4}"/>
              </a:ext>
            </a:extLst>
          </p:cNvPr>
          <p:cNvCxnSpPr>
            <a:cxnSpLocks/>
          </p:cNvCxnSpPr>
          <p:nvPr/>
        </p:nvCxnSpPr>
        <p:spPr>
          <a:xfrm>
            <a:off x="659234" y="824679"/>
            <a:ext cx="113260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8C0513E-BB1F-BF4A-A6B3-9EAAA4827EF7}"/>
              </a:ext>
            </a:extLst>
          </p:cNvPr>
          <p:cNvSpPr txBox="1"/>
          <p:nvPr/>
        </p:nvSpPr>
        <p:spPr>
          <a:xfrm>
            <a:off x="576174" y="478186"/>
            <a:ext cx="9644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Oracle CPU usage: A new KPI for evaluating the actions taken for reducing the CPU consumption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01C3FF-A187-7F48-83F7-7FFE1A29482F}"/>
              </a:ext>
            </a:extLst>
          </p:cNvPr>
          <p:cNvSpPr/>
          <p:nvPr/>
        </p:nvSpPr>
        <p:spPr>
          <a:xfrm>
            <a:off x="10060696" y="2450671"/>
            <a:ext cx="153760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800" dirty="0"/>
              <a:t>NHA </a:t>
            </a:r>
            <a:r>
              <a:rPr lang="en" sz="800" dirty="0" err="1"/>
              <a:t>pct</a:t>
            </a:r>
            <a:r>
              <a:rPr lang="en" sz="800" dirty="0"/>
              <a:t> index - monthly: 0.7454</a:t>
            </a:r>
            <a:endParaRPr lang="en-GB" sz="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829092-8357-2C48-B034-E9B4058534C5}"/>
              </a:ext>
            </a:extLst>
          </p:cNvPr>
          <p:cNvSpPr txBox="1"/>
          <p:nvPr/>
        </p:nvSpPr>
        <p:spPr>
          <a:xfrm>
            <a:off x="10186662" y="2178128"/>
            <a:ext cx="12266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b="1" dirty="0"/>
              <a:t>December (9 days)</a:t>
            </a:r>
          </a:p>
        </p:txBody>
      </p:sp>
    </p:spTree>
    <p:extLst>
      <p:ext uri="{BB962C8B-B14F-4D97-AF65-F5344CB8AC3E}">
        <p14:creationId xmlns:p14="http://schemas.microsoft.com/office/powerpoint/2010/main" val="2570263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7D4C7EF-658F-FA46-96E7-E30AB4F1DA32}"/>
              </a:ext>
            </a:extLst>
          </p:cNvPr>
          <p:cNvSpPr txBox="1"/>
          <p:nvPr/>
        </p:nvSpPr>
        <p:spPr>
          <a:xfrm>
            <a:off x="506834" y="1005528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October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416250-2DFB-D746-A3F2-F6CEED645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82" y="1711359"/>
            <a:ext cx="5374986" cy="26464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ACBA3B-E2B6-184D-AF3A-9FAF53219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158" y="1711359"/>
            <a:ext cx="5374986" cy="26464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9AF322-FBEE-DD4E-9508-ABCBABF542B3}"/>
              </a:ext>
            </a:extLst>
          </p:cNvPr>
          <p:cNvSpPr txBox="1"/>
          <p:nvPr/>
        </p:nvSpPr>
        <p:spPr>
          <a:xfrm>
            <a:off x="6438659" y="971444"/>
            <a:ext cx="1173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November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A299A45-72A9-B543-A9C5-E8D01754DE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681" y="4783074"/>
            <a:ext cx="5374987" cy="16524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2E53A-6D63-0A4C-9053-4BC2DC0F50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9158" y="4800343"/>
            <a:ext cx="5374987" cy="1652414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08E1FB3-AA25-B541-88C4-2275DCF158B6}"/>
              </a:ext>
            </a:extLst>
          </p:cNvPr>
          <p:cNvCxnSpPr>
            <a:cxnSpLocks/>
          </p:cNvCxnSpPr>
          <p:nvPr/>
        </p:nvCxnSpPr>
        <p:spPr>
          <a:xfrm>
            <a:off x="506834" y="672279"/>
            <a:ext cx="113260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0FAE6AC-3BF5-8F42-9C38-398AC9798241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CPU pct usage per server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BED94F-9DBA-444E-9841-93E10CC7B8E4}"/>
              </a:ext>
            </a:extLst>
          </p:cNvPr>
          <p:cNvSpPr txBox="1"/>
          <p:nvPr/>
        </p:nvSpPr>
        <p:spPr>
          <a:xfrm>
            <a:off x="4786185" y="4514134"/>
            <a:ext cx="26196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CPU pct usage in a single area plot for both servers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4DB5B3-5FAE-1243-B334-2D9305C6D2FA}"/>
              </a:ext>
            </a:extLst>
          </p:cNvPr>
          <p:cNvSpPr txBox="1"/>
          <p:nvPr/>
        </p:nvSpPr>
        <p:spPr>
          <a:xfrm>
            <a:off x="5081138" y="1408322"/>
            <a:ext cx="20297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CPU pct usage line plot for each server</a:t>
            </a:r>
          </a:p>
        </p:txBody>
      </p:sp>
    </p:spTree>
    <p:extLst>
      <p:ext uri="{BB962C8B-B14F-4D97-AF65-F5344CB8AC3E}">
        <p14:creationId xmlns:p14="http://schemas.microsoft.com/office/powerpoint/2010/main" val="3951901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31E002-03F2-5B4C-BFA2-C1D243F36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834" y="1186924"/>
            <a:ext cx="5193145" cy="15937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5A5FEE-9B59-B34D-847E-F2E59CEE4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659" y="1186924"/>
            <a:ext cx="5193145" cy="15937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03501D-6D8E-5949-9F77-A5EF70DFC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025" y="2935657"/>
            <a:ext cx="4916517" cy="213421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789CAC-016D-8F41-89C5-AFA3186B9C21}"/>
              </a:ext>
            </a:extLst>
          </p:cNvPr>
          <p:cNvCxnSpPr>
            <a:cxnSpLocks/>
          </p:cNvCxnSpPr>
          <p:nvPr/>
        </p:nvCxnSpPr>
        <p:spPr>
          <a:xfrm>
            <a:off x="506834" y="672279"/>
            <a:ext cx="113260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AC10838-FC09-774B-BC65-CF944283BF6A}"/>
              </a:ext>
            </a:extLst>
          </p:cNvPr>
          <p:cNvSpPr txBox="1"/>
          <p:nvPr/>
        </p:nvSpPr>
        <p:spPr>
          <a:xfrm>
            <a:off x="423774" y="325786"/>
            <a:ext cx="8461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Total sum of the CPU pct usage per server </a:t>
            </a:r>
            <a:r>
              <a:rPr lang="en-GB" sz="1100" dirty="0"/>
              <a:t>(the load that a single server should handle if the other is down)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F36840-6405-8B49-A06D-4B5A3780333C}"/>
              </a:ext>
            </a:extLst>
          </p:cNvPr>
          <p:cNvSpPr txBox="1"/>
          <p:nvPr/>
        </p:nvSpPr>
        <p:spPr>
          <a:xfrm>
            <a:off x="506834" y="717201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October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D02031-080C-4448-A25E-9DA723718C0E}"/>
              </a:ext>
            </a:extLst>
          </p:cNvPr>
          <p:cNvSpPr txBox="1"/>
          <p:nvPr/>
        </p:nvSpPr>
        <p:spPr>
          <a:xfrm>
            <a:off x="6438659" y="683117"/>
            <a:ext cx="1173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November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CC39F3-8AFE-A944-81E3-3624B8561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2458" y="5069871"/>
            <a:ext cx="4932993" cy="21413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A09B37-DEC7-CE47-A168-F37AB1032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2458" y="2935656"/>
            <a:ext cx="4916517" cy="213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529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579DC1-E9CA-0646-87BA-F02DBE9CB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264" y="1277042"/>
            <a:ext cx="7442200" cy="1943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2BBDA80-626A-4949-AFE1-0CEC9F6FA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264" y="4061805"/>
            <a:ext cx="7442200" cy="1943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804246-B3ED-114F-9D6A-040176F8C78A}"/>
              </a:ext>
            </a:extLst>
          </p:cNvPr>
          <p:cNvSpPr txBox="1"/>
          <p:nvPr/>
        </p:nvSpPr>
        <p:spPr>
          <a:xfrm>
            <a:off x="5360599" y="698852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October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FB6A0-2BEA-004B-8E66-258D970D04AB}"/>
              </a:ext>
            </a:extLst>
          </p:cNvPr>
          <p:cNvSpPr txBox="1"/>
          <p:nvPr/>
        </p:nvSpPr>
        <p:spPr>
          <a:xfrm>
            <a:off x="5248101" y="3637859"/>
            <a:ext cx="1173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November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8B2C98-B598-8440-9A55-A02DFFCF19D6}"/>
              </a:ext>
            </a:extLst>
          </p:cNvPr>
          <p:cNvCxnSpPr>
            <a:cxnSpLocks/>
          </p:cNvCxnSpPr>
          <p:nvPr/>
        </p:nvCxnSpPr>
        <p:spPr>
          <a:xfrm>
            <a:off x="506834" y="672279"/>
            <a:ext cx="113260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E6550BC-8153-5649-AA92-D364F3E4DB38}"/>
              </a:ext>
            </a:extLst>
          </p:cNvPr>
          <p:cNvSpPr txBox="1"/>
          <p:nvPr/>
        </p:nvSpPr>
        <p:spPr>
          <a:xfrm>
            <a:off x="423774" y="325786"/>
            <a:ext cx="8461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Samples distribution</a:t>
            </a:r>
          </a:p>
        </p:txBody>
      </p:sp>
    </p:spTree>
    <p:extLst>
      <p:ext uri="{BB962C8B-B14F-4D97-AF65-F5344CB8AC3E}">
        <p14:creationId xmlns:p14="http://schemas.microsoft.com/office/powerpoint/2010/main" val="1147637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DFCCBF-CC11-9241-B220-CAF24C1D8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221" y="1150185"/>
            <a:ext cx="1805627" cy="154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73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4805</TotalTime>
  <Words>209</Words>
  <Application>Microsoft Macintosh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Tomeu Mir Garcia</dc:creator>
  <cp:lastModifiedBy>Tomeu Mir Garcia</cp:lastModifiedBy>
  <cp:revision>71</cp:revision>
  <cp:lastPrinted>2020-12-09T14:36:46Z</cp:lastPrinted>
  <dcterms:created xsi:type="dcterms:W3CDTF">2020-11-13T12:13:01Z</dcterms:created>
  <dcterms:modified xsi:type="dcterms:W3CDTF">2020-12-17T13:59:47Z</dcterms:modified>
</cp:coreProperties>
</file>

<file path=docProps/thumbnail.jpeg>
</file>